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91" autoAdjust="0"/>
    <p:restoredTop sz="94660"/>
  </p:normalViewPr>
  <p:slideViewPr>
    <p:cSldViewPr snapToGrid="0">
      <p:cViewPr varScale="1">
        <p:scale>
          <a:sx n="76" d="100"/>
          <a:sy n="76" d="100"/>
        </p:scale>
        <p:origin x="64" y="1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07FAE-0B7F-4F87-B763-8641DE2B12EA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F970E-1050-4D98-A2C5-1ECB36D7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82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94492-B8E6-4F6C-92F0-255575772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6B23F0-C5D7-4CFF-B3D5-2EBA9F89B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1E264-D9F2-4C80-A9B0-C7F9E280F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8168-CA78-49BB-8E9C-0919DF286B88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7BA96-2709-4987-B699-8E8DECCCF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31B13-CB63-4BA3-AAE6-E44F54BBD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46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BD7EE-2458-4917-8ED2-CAEB7B444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690BE-446F-4080-93B0-BB18A95FC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957AD-E8DE-4186-942B-0F015A799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5A18-7E3D-4081-B927-E0B70CD1286C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105FB-A26E-4FAE-A9C0-2E6D90875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00759-DDC8-4B6E-9937-1925A8F30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45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23A448-9B3B-4540-9844-0DE85DBCF0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0AB321-518B-4868-9B50-2FDB09FA5C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B1065-DE7C-4551-AE31-8D9315248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4AF-7CC1-41AB-A651-AADA5C09983D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15EA3-8DFE-4218-B217-B8317CF2D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91CE3-F2A8-409C-A7DA-7F12DA32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8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0F3AB-B0A8-4B1F-B1F8-3C50A81B4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EE4A9-134D-4720-B306-D3E895385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6222C-B56C-4317-AA07-2F8EDC71F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7FF9-6C04-4A70-AE1E-72BEB29C0585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7EF64-9057-4D2A-9452-B173761C9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F9961-BA8A-4009-8E4A-138DC10E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33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C5DD6-CEC9-45A3-B3D8-FB6EF3EC0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A18445-C17B-4924-AC34-AD90ED8AC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9C4CC-EB5C-4FDC-9CDC-E92183C1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2C6FA-EA4A-43B3-85CC-3B5197D825C6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300FE-7BA6-4A61-A9C0-7A6A8E096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C5A98-B4EB-4C83-A2FD-33ECF85DE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508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778CC-B43D-4849-A97A-5E442CD16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4C57B-9B0A-48B5-8059-820FA5EDB5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71A6E8-8D7A-4CD0-842D-924B9D65C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87C7BB-B491-47BB-B225-8178E2A0F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104ED-E5BC-478E-A3C3-5A3B9F0898F9}" type="datetime1">
              <a:rPr lang="en-US" smtClean="0"/>
              <a:t>6/12/2019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FA5CF7-3426-4025-8ADD-D7F10FCEF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367C32-CDE7-4A8A-8175-E787390F1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42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4BE42-32A6-4735-9B57-A4D5E3C92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70331-5A77-48A2-B289-2258A954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F1DF5B-B445-43C1-BD7D-F6930260E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3B8898-DA02-43C9-A4EC-397C59B329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C651A7-245A-4557-A7E4-DB97192980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5DE19A-5FA3-490C-B709-E9EE8EB0C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B4AC-FA16-4F77-B69F-AA14FAD598D2}" type="datetime1">
              <a:rPr lang="en-US" smtClean="0"/>
              <a:t>6/12/2019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693130-A46C-485B-87A0-8700D7B84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F62CB9-A096-41C2-A7D2-6BF4E8533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8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02EDA-7634-4EFB-848D-5DBB042A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F82B26-8583-41BD-BB27-02170D798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7DD2-7263-4FEF-B097-23A27D5C2EA9}" type="datetime1">
              <a:rPr lang="en-US" smtClean="0"/>
              <a:t>6/12/2019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9DF50C-C524-434D-ABDE-CD343F3B9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2DCDA0-3A51-45F7-91AB-447665176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75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FD690B-4A5D-4297-BBF2-8EC0FCF75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D475-61F2-41AA-B8FB-FC31F68700E2}" type="datetime1">
              <a:rPr lang="en-US" smtClean="0"/>
              <a:t>6/12/2019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0A27E2-D089-43A2-89EB-058141A1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59DD-43CA-4AA0-AFB2-9C87771C7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8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4D640-FED8-439D-9DD8-C8317BECD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DEC1B-5ADB-45C0-9C1F-33E6FD92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570357-A0AE-46FD-9A46-1C660BE2A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BD3B5-004E-4E2E-963B-6C049A61B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406D-C6DF-4750-A29A-E2C429414570}" type="datetime1">
              <a:rPr lang="en-US" smtClean="0"/>
              <a:t>6/12/2019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7781A-510D-4243-9A78-38FB143EB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80AD6-4310-400B-BFE7-C03263612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18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AE7E4-CA92-41F4-B7EE-C0A35AFA8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93F9CE-D78E-4D28-ADCA-1B7AC4AA94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58C817-643C-4876-9C25-F297544FCA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76A419-3FD4-4B09-B74E-A01EE5E2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BB7C-AADF-4279-8172-F691F13A1CC6}" type="datetime1">
              <a:rPr lang="en-US" smtClean="0"/>
              <a:t>6/12/2019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2F6D7-5837-4C22-8E7A-DFF3C62C9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4AAD67-7D12-4387-BFF2-719FC6298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83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6D90D0-5F90-4A9D-8CF6-8E44840C9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E1524-41DD-4441-8232-ADF1B3E0A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091E8-0F7B-4C8C-B76C-C2735D3DE8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7921F-416F-4AAB-B892-52E0110AA802}" type="datetime1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7ADB4-3713-43BF-BDE3-5BE174F67D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FC758-D115-4C52-B43B-09A2903A0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4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D6ED1-4475-4F4E-8AD9-D46751642C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Safety and Security Design Processes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B1CD45-DBE1-4C7B-834F-D78C4F5447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Marilyn Wolf and </a:t>
            </a:r>
            <a:r>
              <a:rPr lang="en-US" dirty="0" err="1"/>
              <a:t>Dimitrios</a:t>
            </a:r>
            <a:r>
              <a:rPr lang="en-US" dirty="0"/>
              <a:t> </a:t>
            </a:r>
            <a:r>
              <a:rPr lang="en-US" dirty="0" err="1"/>
              <a:t>Serpanos</a:t>
            </a:r>
            <a:endParaRPr lang="en-US" dirty="0"/>
          </a:p>
          <a:p>
            <a:r>
              <a:rPr lang="en-US" dirty="0"/>
              <a:t>Safe and Secure Cyber-Physical Systems and Internet-of-Things Systems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F523B3-C20D-40C2-805C-E8E716387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318347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3B680-CB21-4A95-A2CC-F9ADBF09E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79D63-85C9-4166-968C-F1505B533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Safety</a:t>
            </a:r>
            <a:r>
              <a:rPr lang="en-US" dirty="0"/>
              <a:t> used for physical safety in this book.</a:t>
            </a:r>
          </a:p>
          <a:p>
            <a:r>
              <a:rPr lang="en-US" dirty="0"/>
              <a:t>Related to absence or minimization of hazards that may harm life or property.</a:t>
            </a:r>
          </a:p>
          <a:p>
            <a:r>
              <a:rPr lang="en-US" dirty="0"/>
              <a:t>Leveson argues that reliability is a property of components, safety is an emergent property.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5239EE-6181-4F29-B56C-99DBC779A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080215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424E0-C110-4F6A-A435-E331539F7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Fault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9412C-2FD0-4535-8184-E4B415B74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Digital fault models are widely used for digital hardware.</a:t>
            </a:r>
          </a:p>
          <a:p>
            <a:pPr lvl="1"/>
            <a:r>
              <a:rPr lang="en-US" dirty="0"/>
              <a:t>Stuck-at 0/1 model models fault as output always stuck at a given value.</a:t>
            </a:r>
          </a:p>
          <a:p>
            <a:pPr lvl="1"/>
            <a:r>
              <a:rPr lang="en-US" dirty="0"/>
              <a:t>Stuck-at open/short models provide different behavior.</a:t>
            </a:r>
          </a:p>
          <a:p>
            <a:pPr lvl="1"/>
            <a:r>
              <a:rPr lang="en-US" dirty="0"/>
              <a:t>Transient models include bit flips, glitches.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08E56A-9882-48EA-B3DF-A529563F3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826557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95CF6-D755-40C8-9BA9-DE8F4AC8A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failure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36CDE-3E18-4D19-AF7D-3E2C19F8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Failures often occur because of a cascade of conditions and events.</a:t>
            </a:r>
          </a:p>
          <a:p>
            <a:r>
              <a:rPr lang="en-US" dirty="0"/>
              <a:t>Common methods:</a:t>
            </a:r>
          </a:p>
          <a:p>
            <a:pPr lvl="1"/>
            <a:r>
              <a:rPr lang="en-US" dirty="0"/>
              <a:t>Functional Hazard Assessment (FHA).</a:t>
            </a:r>
          </a:p>
          <a:p>
            <a:pPr lvl="1"/>
            <a:r>
              <a:rPr lang="en-US" dirty="0"/>
              <a:t>Fault Tree Analysis (FTA).</a:t>
            </a:r>
          </a:p>
          <a:p>
            <a:pPr lvl="1"/>
            <a:r>
              <a:rPr lang="en-US" dirty="0"/>
              <a:t>Failure Mode Effects Analysis (FMEA).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1D1001-F810-487F-9E61-5216C681F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486416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A247E-C05A-4F54-8545-DC2EF82F0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 Hazard Analysis worksheet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92DE570-902A-40FF-8235-C3D1443FB7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9013335"/>
              </p:ext>
            </p:extLst>
          </p:nvPr>
        </p:nvGraphicFramePr>
        <p:xfrm>
          <a:off x="838200" y="1859339"/>
          <a:ext cx="9699390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9878">
                  <a:extLst>
                    <a:ext uri="{9D8B030D-6E8A-4147-A177-3AD203B41FA5}">
                      <a16:colId xmlns:a16="http://schemas.microsoft.com/office/drawing/2014/main" val="662290091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3388069908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2242682084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8092476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28156421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Hazard ID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Life cycle phase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Activity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State/Mode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Function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99472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Identifier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Phase analyzed  by risk assessment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Actions performed within life cycle phase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System state or mode for the hazard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System function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0096895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69BDAD-B050-4098-93F5-B275954AE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0A9035C-A5E8-491E-87A5-91ADE5D679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728370"/>
              </p:ext>
            </p:extLst>
          </p:nvPr>
        </p:nvGraphicFramePr>
        <p:xfrm>
          <a:off x="838200" y="2774486"/>
          <a:ext cx="9699390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9878">
                  <a:extLst>
                    <a:ext uri="{9D8B030D-6E8A-4147-A177-3AD203B41FA5}">
                      <a16:colId xmlns:a16="http://schemas.microsoft.com/office/drawing/2014/main" val="2256249669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1420209151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219386089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136356271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10512184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Functional failure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Hazard Description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System Item(s)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Causal Factor Description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Mishap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66013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Detailed description of failure mode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Detailed description of failure conditions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Portion of the system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Causes of failure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Description of failure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938912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955E5F4-E865-417A-B29D-A7D1BAFB5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39277"/>
              </p:ext>
            </p:extLst>
          </p:nvPr>
        </p:nvGraphicFramePr>
        <p:xfrm>
          <a:off x="838200" y="3606835"/>
          <a:ext cx="9699390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9878">
                  <a:extLst>
                    <a:ext uri="{9D8B030D-6E8A-4147-A177-3AD203B41FA5}">
                      <a16:colId xmlns:a16="http://schemas.microsoft.com/office/drawing/2014/main" val="4056923337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3324690457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425351394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1584813250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387841582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Effect(s)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Existing Mitigations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Software Control Category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Initial MRI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Software Criticality Index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350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Effects on life, limb, property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Existing means to mitigate failure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Degree of autonomy of software function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Initial risk assessment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Criticality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306524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29DB8A4-292B-4150-A768-AB84BEDF36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1078"/>
              </p:ext>
            </p:extLst>
          </p:nvPr>
        </p:nvGraphicFramePr>
        <p:xfrm>
          <a:off x="838200" y="4439184"/>
          <a:ext cx="9699390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9878">
                  <a:extLst>
                    <a:ext uri="{9D8B030D-6E8A-4147-A177-3AD203B41FA5}">
                      <a16:colId xmlns:a16="http://schemas.microsoft.com/office/drawing/2014/main" val="645200909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3314667764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3796497920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2100483040"/>
                    </a:ext>
                  </a:extLst>
                </a:gridCol>
                <a:gridCol w="1939878">
                  <a:extLst>
                    <a:ext uri="{9D8B030D-6E8A-4147-A177-3AD203B41FA5}">
                      <a16:colId xmlns:a16="http://schemas.microsoft.com/office/drawing/2014/main" val="37347925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Target MRI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Causal Factor Risk Level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Recommended Mitigations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Comments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Follow-On Actions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7880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Projected risk after mitigation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Potential for causal factors to occur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Methods to reduce risk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Relevant additional information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Further work to better understand risk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61417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7865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73D37-68E4-4D3F-8E31-07F53CFE6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FHA 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8CE1B-86D1-4A7D-9535-32895B7ED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/>
              <a:t>System architecture data is analyzed to create a functional hierarchy, block diagrams, and a function/item matrix.</a:t>
            </a:r>
          </a:p>
          <a:p>
            <a:pPr lvl="0"/>
            <a:r>
              <a:rPr lang="en-US"/>
              <a:t>The impact of the failure of each system function is analyzed for hazards.</a:t>
            </a:r>
          </a:p>
          <a:p>
            <a:pPr lvl="0"/>
            <a:r>
              <a:rPr lang="en-US"/>
              <a:t>Safety-significant subsystems and interfaces are identified.</a:t>
            </a:r>
          </a:p>
          <a:p>
            <a:pPr lvl="0"/>
            <a:r>
              <a:rPr lang="en-US"/>
              <a:t>Existing and recommended mitigations are identified.</a:t>
            </a:r>
          </a:p>
          <a:p>
            <a:pPr lvl="0"/>
            <a:r>
              <a:rPr lang="en-US"/>
              <a:t>Safety-significant functions are decomposed to components. Component failures are related to subsystem hazards.</a:t>
            </a:r>
          </a:p>
          <a:p>
            <a:pPr lvl="0"/>
            <a:r>
              <a:rPr lang="en-US"/>
              <a:t>Risk levels and software criticality indexes are identified and assigned. Follow-on actions are specified.</a:t>
            </a:r>
          </a:p>
          <a:p>
            <a:pPr lvl="0"/>
            <a:r>
              <a:rPr lang="en-US"/>
              <a:t>A final FHA report is prepared.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3FF1BB-C2D6-4244-9940-D0927A380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719063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267AA-B562-43FD-895C-FD50E7746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Fault Tree Analysis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BFC46A-EC7F-4C78-B150-AF41BAF0FE3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Originally developed at Bell Labs.</a:t>
            </a:r>
          </a:p>
          <a:p>
            <a:r>
              <a:rPr lang="en-US" dirty="0"/>
              <a:t>Typically proceeds from undesired event backward.</a:t>
            </a:r>
          </a:p>
          <a:p>
            <a:pPr lvl="1"/>
            <a:r>
              <a:rPr lang="en-US" dirty="0"/>
              <a:t>Precondition events can be combined to create successor event.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1BC4C6-A74D-4CD7-9BC1-BC34BD37C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703B9F3-28DD-4A2B-9F69-5CD6F4FFB288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724" y="1825625"/>
            <a:ext cx="396455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41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80718-338B-4499-AE74-26FB9A392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FTA symbols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32598-6B03-4C43-B260-E1E175DE5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1492716-7B0E-46E1-9847-C43C178B4BBC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63" y="1825625"/>
            <a:ext cx="890007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C00ED-2BEA-4882-9531-EA4280318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tree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606448-06B0-49A1-861A-A9A65BB16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41EDB32-F5F0-4043-AAF0-12C62D4CCC6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953" y="1825625"/>
            <a:ext cx="635609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07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6C17F-83A3-4887-B5F8-0C8C48D69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 Mode Effects Analysis worksheet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772BD49-A79C-4BEE-8AC0-700ABBEC40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3728688"/>
              </p:ext>
            </p:extLst>
          </p:nvPr>
        </p:nvGraphicFramePr>
        <p:xfrm>
          <a:off x="979792" y="2138762"/>
          <a:ext cx="9573555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4711">
                  <a:extLst>
                    <a:ext uri="{9D8B030D-6E8A-4147-A177-3AD203B41FA5}">
                      <a16:colId xmlns:a16="http://schemas.microsoft.com/office/drawing/2014/main" val="2020159834"/>
                    </a:ext>
                  </a:extLst>
                </a:gridCol>
                <a:gridCol w="1914711">
                  <a:extLst>
                    <a:ext uri="{9D8B030D-6E8A-4147-A177-3AD203B41FA5}">
                      <a16:colId xmlns:a16="http://schemas.microsoft.com/office/drawing/2014/main" val="165463767"/>
                    </a:ext>
                  </a:extLst>
                </a:gridCol>
                <a:gridCol w="1914711">
                  <a:extLst>
                    <a:ext uri="{9D8B030D-6E8A-4147-A177-3AD203B41FA5}">
                      <a16:colId xmlns:a16="http://schemas.microsoft.com/office/drawing/2014/main" val="1130866580"/>
                    </a:ext>
                  </a:extLst>
                </a:gridCol>
                <a:gridCol w="1914711">
                  <a:extLst>
                    <a:ext uri="{9D8B030D-6E8A-4147-A177-3AD203B41FA5}">
                      <a16:colId xmlns:a16="http://schemas.microsoft.com/office/drawing/2014/main" val="685633235"/>
                    </a:ext>
                  </a:extLst>
                </a:gridCol>
                <a:gridCol w="1914711">
                  <a:extLst>
                    <a:ext uri="{9D8B030D-6E8A-4147-A177-3AD203B41FA5}">
                      <a16:colId xmlns:a16="http://schemas.microsoft.com/office/drawing/2014/main" val="36721697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Function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Potential Failure Mode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Potential Effect(s) of Failure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Potential Cause(s) of Failure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87547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Function being analyzed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Detailed description of failure conditions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Results of failure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Severity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Causes of failure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5550113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4679C1-6321-49C1-AB10-2B75BDB88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25C05775-5D79-4BF3-BAC0-BE8E2DD6000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39763776"/>
                  </p:ext>
                </p:extLst>
              </p:nvPr>
            </p:nvGraphicFramePr>
            <p:xfrm>
              <a:off x="979791" y="3009890"/>
              <a:ext cx="9573555" cy="52051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914711">
                      <a:extLst>
                        <a:ext uri="{9D8B030D-6E8A-4147-A177-3AD203B41FA5}">
                          <a16:colId xmlns:a16="http://schemas.microsoft.com/office/drawing/2014/main" val="4198039044"/>
                        </a:ext>
                      </a:extLst>
                    </a:gridCol>
                    <a:gridCol w="1914711">
                      <a:extLst>
                        <a:ext uri="{9D8B030D-6E8A-4147-A177-3AD203B41FA5}">
                          <a16:colId xmlns:a16="http://schemas.microsoft.com/office/drawing/2014/main" val="2118925262"/>
                        </a:ext>
                      </a:extLst>
                    </a:gridCol>
                    <a:gridCol w="1914711">
                      <a:extLst>
                        <a:ext uri="{9D8B030D-6E8A-4147-A177-3AD203B41FA5}">
                          <a16:colId xmlns:a16="http://schemas.microsoft.com/office/drawing/2014/main" val="2506054676"/>
                        </a:ext>
                      </a:extLst>
                    </a:gridCol>
                    <a:gridCol w="1914711">
                      <a:extLst>
                        <a:ext uri="{9D8B030D-6E8A-4147-A177-3AD203B41FA5}">
                          <a16:colId xmlns:a16="http://schemas.microsoft.com/office/drawing/2014/main" val="2634236047"/>
                        </a:ext>
                      </a:extLst>
                    </a:gridCol>
                    <a:gridCol w="1914711">
                      <a:extLst>
                        <a:ext uri="{9D8B030D-6E8A-4147-A177-3AD203B41FA5}">
                          <a16:colId xmlns:a16="http://schemas.microsoft.com/office/drawing/2014/main" val="337541567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O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Current Process Controls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D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RPN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CRIT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6077519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Probability of failure due to occurrence of this failure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Existing means to mitigate failure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Ability to detect cause or failure mode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Risk Priority Number = </a:t>
                          </a:r>
                          <a14:m>
                            <m:oMath xmlns:m="http://schemas.openxmlformats.org/officeDocument/2006/math">
                              <m:r>
                                <a:rPr lang="en-US" sz="1100">
                                  <a:effectLst/>
                                </a:rPr>
                                <m:t>𝑆</m:t>
                              </m:r>
                              <m:r>
                                <a:rPr lang="en-US" sz="1100">
                                  <a:effectLst/>
                                </a:rPr>
                                <m:t>×</m:t>
                              </m:r>
                              <m:r>
                                <a:rPr lang="en-US" sz="1100">
                                  <a:effectLst/>
                                </a:rPr>
                                <m:t>𝑂</m:t>
                              </m:r>
                              <m:r>
                                <a:rPr lang="en-US" sz="1100">
                                  <a:effectLst/>
                                </a:rPr>
                                <m:t>×</m:t>
                              </m:r>
                              <m:r>
                                <a:rPr lang="en-US" sz="1100">
                                  <a:effectLst/>
                                </a:rPr>
                                <m:t>𝐷</m:t>
                              </m:r>
                            </m:oMath>
                          </a14:m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Initial criticality assessment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1105111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25C05775-5D79-4BF3-BAC0-BE8E2DD6000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39763776"/>
                  </p:ext>
                </p:extLst>
              </p:nvPr>
            </p:nvGraphicFramePr>
            <p:xfrm>
              <a:off x="979791" y="3009890"/>
              <a:ext cx="9573555" cy="52051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914711">
                      <a:extLst>
                        <a:ext uri="{9D8B030D-6E8A-4147-A177-3AD203B41FA5}">
                          <a16:colId xmlns:a16="http://schemas.microsoft.com/office/drawing/2014/main" val="4198039044"/>
                        </a:ext>
                      </a:extLst>
                    </a:gridCol>
                    <a:gridCol w="1914711">
                      <a:extLst>
                        <a:ext uri="{9D8B030D-6E8A-4147-A177-3AD203B41FA5}">
                          <a16:colId xmlns:a16="http://schemas.microsoft.com/office/drawing/2014/main" val="2118925262"/>
                        </a:ext>
                      </a:extLst>
                    </a:gridCol>
                    <a:gridCol w="1914711">
                      <a:extLst>
                        <a:ext uri="{9D8B030D-6E8A-4147-A177-3AD203B41FA5}">
                          <a16:colId xmlns:a16="http://schemas.microsoft.com/office/drawing/2014/main" val="2506054676"/>
                        </a:ext>
                      </a:extLst>
                    </a:gridCol>
                    <a:gridCol w="1914711">
                      <a:extLst>
                        <a:ext uri="{9D8B030D-6E8A-4147-A177-3AD203B41FA5}">
                          <a16:colId xmlns:a16="http://schemas.microsoft.com/office/drawing/2014/main" val="2634236047"/>
                        </a:ext>
                      </a:extLst>
                    </a:gridCol>
                    <a:gridCol w="1914711">
                      <a:extLst>
                        <a:ext uri="{9D8B030D-6E8A-4147-A177-3AD203B41FA5}">
                          <a16:colId xmlns:a16="http://schemas.microsoft.com/office/drawing/2014/main" val="3375415670"/>
                        </a:ext>
                      </a:extLst>
                    </a:gridCol>
                  </a:tblGrid>
                  <a:tr h="170561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O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Current Process Controls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D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RPN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CRIT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660775190"/>
                      </a:ext>
                    </a:extLst>
                  </a:tr>
                  <a:tr h="349949"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Probability of failure due to occurrence of this failure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Existing means to mitigate failure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Ability to detect cause or failure mode</a:t>
                          </a:r>
                          <a:endParaRPr lang="en-US" sz="11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299683" t="-62069" r="-100952" b="-241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just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Initial criticality assessment</a:t>
                          </a:r>
                          <a:endParaRPr lang="en-US" sz="11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11051112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2F0642-800C-4A65-A214-2838BB41C9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567281"/>
              </p:ext>
            </p:extLst>
          </p:nvPr>
        </p:nvGraphicFramePr>
        <p:xfrm>
          <a:off x="979790" y="3881018"/>
          <a:ext cx="3843880" cy="6998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1940">
                  <a:extLst>
                    <a:ext uri="{9D8B030D-6E8A-4147-A177-3AD203B41FA5}">
                      <a16:colId xmlns:a16="http://schemas.microsoft.com/office/drawing/2014/main" val="3332356796"/>
                    </a:ext>
                  </a:extLst>
                </a:gridCol>
                <a:gridCol w="1921940">
                  <a:extLst>
                    <a:ext uri="{9D8B030D-6E8A-4147-A177-3AD203B41FA5}">
                      <a16:colId xmlns:a16="http://schemas.microsoft.com/office/drawing/2014/main" val="25084252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Recommended Action(s)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Responsible Party and Target Completion Date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78810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Actions to take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Who is responsible, when task should be finished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851905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18F4D4C-DBF2-440B-8627-0FAAD2F8B3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626534"/>
              </p:ext>
            </p:extLst>
          </p:nvPr>
        </p:nvGraphicFramePr>
        <p:xfrm>
          <a:off x="979790" y="4849602"/>
          <a:ext cx="9573555" cy="520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7322">
                  <a:extLst>
                    <a:ext uri="{9D8B030D-6E8A-4147-A177-3AD203B41FA5}">
                      <a16:colId xmlns:a16="http://schemas.microsoft.com/office/drawing/2014/main" val="691518669"/>
                    </a:ext>
                  </a:extLst>
                </a:gridCol>
                <a:gridCol w="1677338">
                  <a:extLst>
                    <a:ext uri="{9D8B030D-6E8A-4147-A177-3AD203B41FA5}">
                      <a16:colId xmlns:a16="http://schemas.microsoft.com/office/drawing/2014/main" val="98004330"/>
                    </a:ext>
                  </a:extLst>
                </a:gridCol>
                <a:gridCol w="1158162">
                  <a:extLst>
                    <a:ext uri="{9D8B030D-6E8A-4147-A177-3AD203B41FA5}">
                      <a16:colId xmlns:a16="http://schemas.microsoft.com/office/drawing/2014/main" val="1501907109"/>
                    </a:ext>
                  </a:extLst>
                </a:gridCol>
                <a:gridCol w="1416502">
                  <a:extLst>
                    <a:ext uri="{9D8B030D-6E8A-4147-A177-3AD203B41FA5}">
                      <a16:colId xmlns:a16="http://schemas.microsoft.com/office/drawing/2014/main" val="780784813"/>
                    </a:ext>
                  </a:extLst>
                </a:gridCol>
                <a:gridCol w="1782171">
                  <a:extLst>
                    <a:ext uri="{9D8B030D-6E8A-4147-A177-3AD203B41FA5}">
                      <a16:colId xmlns:a16="http://schemas.microsoft.com/office/drawing/2014/main" val="1243064495"/>
                    </a:ext>
                  </a:extLst>
                </a:gridCol>
                <a:gridCol w="1852060">
                  <a:extLst>
                    <a:ext uri="{9D8B030D-6E8A-4147-A177-3AD203B41FA5}">
                      <a16:colId xmlns:a16="http://schemas.microsoft.com/office/drawing/2014/main" val="335875744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Action Taken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RPN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CRIT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72782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How issue was resolved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Final severity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Final occurrency probability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Final detection ability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Final Risk Priority Number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Final risk assessment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4801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1581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A568B-4807-4493-861A-FE26DAFAF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 tree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F0AC9C-EC59-4878-9623-58FAEC8DD41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Introduced by </a:t>
            </a:r>
            <a:r>
              <a:rPr lang="en-US" dirty="0" err="1"/>
              <a:t>Schneier</a:t>
            </a:r>
            <a:r>
              <a:rPr lang="en-US" dirty="0"/>
              <a:t>.</a:t>
            </a:r>
          </a:p>
          <a:p>
            <a:r>
              <a:rPr lang="en-US" dirty="0"/>
              <a:t>Branches are OR-combination by default but may be marked as AND.</a:t>
            </a:r>
          </a:p>
          <a:p>
            <a:r>
              <a:rPr lang="en-US" dirty="0"/>
              <a:t>Nodes can be labeled for likelihood, cost of attack, special equipment, </a:t>
            </a:r>
            <a:r>
              <a:rPr lang="en-US" i="1" dirty="0"/>
              <a:t>etc.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6D5B76-5454-4ED0-B402-4AECAC56A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B1CC041-C11D-48CD-AF74-6D349EA98169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637" y="2296319"/>
            <a:ext cx="3514725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231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2DE2F-7997-406B-B709-6447E645A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613D5-C53A-4119-8B15-EF07A10474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Functional safety: risks resulting from faults or design flaws.</a:t>
            </a:r>
          </a:p>
          <a:p>
            <a:r>
              <a:rPr lang="en-US" dirty="0"/>
              <a:t>Reliability: probability of a system being able to perform its intended function.</a:t>
            </a:r>
          </a:p>
          <a:p>
            <a:r>
              <a:rPr lang="en-US" dirty="0"/>
              <a:t>Availability: percentage of time over which system is capable of performing its intended function.</a:t>
            </a:r>
          </a:p>
          <a:p>
            <a:r>
              <a:rPr lang="en-US" dirty="0"/>
              <a:t>Certification: legal or regulatory process in which a system is deemed to meet certain criteria, such as safety.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D8D235-C8C6-46C1-A14D-95D78DC12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949796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966AF-ABE7-48C9-80C6-73254BFF8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Howard’s model of computer and network attacks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BCE10-7C1F-4465-AEFF-2747C8199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7C91B38-D21B-4888-9098-C7A4D029519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43387"/>
            <a:ext cx="10515600" cy="331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56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4AB3E-2D23-4A32-BF5D-359C557AC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Microsoft STRIDE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AC7FC3-BB08-4165-8A83-079E8F0CAF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 of Security Development Lifecycle.</a:t>
            </a:r>
          </a:p>
          <a:p>
            <a:r>
              <a:rPr lang="en-US" dirty="0"/>
              <a:t>Threats:</a:t>
            </a:r>
          </a:p>
          <a:p>
            <a:pPr lvl="1"/>
            <a:r>
              <a:rPr lang="en-US" dirty="0"/>
              <a:t>Spoofing.</a:t>
            </a:r>
          </a:p>
          <a:p>
            <a:pPr lvl="1"/>
            <a:r>
              <a:rPr lang="en-US" dirty="0"/>
              <a:t>Tampering.</a:t>
            </a:r>
          </a:p>
          <a:p>
            <a:pPr lvl="1"/>
            <a:r>
              <a:rPr lang="en-US" dirty="0"/>
              <a:t>Repudiation.</a:t>
            </a:r>
          </a:p>
          <a:p>
            <a:pPr lvl="1"/>
            <a:r>
              <a:rPr lang="en-US" dirty="0"/>
              <a:t>Information Disclosure.</a:t>
            </a:r>
          </a:p>
          <a:p>
            <a:pPr lvl="1"/>
            <a:r>
              <a:rPr lang="en-US" dirty="0"/>
              <a:t>Denial of Service.</a:t>
            </a:r>
          </a:p>
          <a:p>
            <a:pPr lvl="1"/>
            <a:r>
              <a:rPr lang="en-US" dirty="0"/>
              <a:t>Elevation of Privilege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F4AC4B-CA1C-4101-993D-AA499ACC9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652463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6746C5-46F6-4A57-B73C-D7549F249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8EF6B-2489-4D1B-B3C7-798AA3C607E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NIST Framework for Improving Critical Infrastructure Cybersecurity defines activities for managing cybersecurity goals and processes.</a:t>
            </a:r>
          </a:p>
          <a:p>
            <a:pPr lvl="1"/>
            <a:r>
              <a:rPr lang="en-US" dirty="0"/>
              <a:t>Asset vulnerabilities are identified and documented.</a:t>
            </a:r>
          </a:p>
          <a:p>
            <a:pPr lvl="1"/>
            <a:r>
              <a:rPr lang="en-US" dirty="0"/>
              <a:t>Threat and vulnerability information is collected from a variety of sources.</a:t>
            </a:r>
          </a:p>
          <a:p>
            <a:pPr lvl="1"/>
            <a:r>
              <a:rPr lang="en-US" dirty="0"/>
              <a:t>Internal and external threats are identified and documented.</a:t>
            </a:r>
          </a:p>
          <a:p>
            <a:pPr lvl="1"/>
            <a:r>
              <a:rPr lang="en-US" dirty="0"/>
              <a:t>Potential impacts on business and the likelihood of those events are identified.</a:t>
            </a:r>
          </a:p>
          <a:p>
            <a:pPr lvl="1"/>
            <a:r>
              <a:rPr lang="en-US" dirty="0"/>
              <a:t>Risk is assessed based on threats, vulnerabilities, likelihoods, and impacts.</a:t>
            </a:r>
          </a:p>
          <a:p>
            <a:pPr lvl="1"/>
            <a:r>
              <a:rPr lang="en-US" dirty="0"/>
              <a:t>Risk responses are formulated and prioritized.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72825F-E49F-4AF1-959D-711EB41628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dirty="0"/>
              <a:t>NIST Guide to Industrial Control Systems (ICS) Security</a:t>
            </a:r>
            <a:r>
              <a:rPr lang="en-US" dirty="0"/>
              <a:t> proposes risk management operating at organization, business process, and IT/ICS levels.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724226-2264-472A-A1F0-4040C26F5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8192790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F9247-9FB8-4061-8462-A17568DBA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Intrusion kill chain (Hutchins </a:t>
            </a:r>
            <a:r>
              <a:rPr lang="en-US" i="1" dirty="0"/>
              <a:t>et al</a:t>
            </a:r>
            <a:r>
              <a:rPr lang="en-US" dirty="0"/>
              <a:t>.)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FE4736-F10E-419D-B0F5-1921D9734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Reconnaissance identifies targets.</a:t>
            </a:r>
          </a:p>
          <a:p>
            <a:pPr lvl="0"/>
            <a:r>
              <a:rPr lang="en-US" dirty="0"/>
              <a:t>Weaponization makes use of a Trojan to deliver a payload.</a:t>
            </a:r>
          </a:p>
          <a:p>
            <a:pPr lvl="0"/>
            <a:r>
              <a:rPr lang="en-US" dirty="0"/>
              <a:t>Delivery sends the weapon to the target.</a:t>
            </a:r>
          </a:p>
          <a:p>
            <a:pPr lvl="0"/>
            <a:r>
              <a:rPr lang="en-US" dirty="0"/>
              <a:t>Exploitation triggers the intrusion code on the target.</a:t>
            </a:r>
          </a:p>
          <a:p>
            <a:pPr lvl="0"/>
            <a:r>
              <a:rPr lang="en-US" dirty="0"/>
              <a:t>Installation provides a persistent presence of the adversary on the target.</a:t>
            </a:r>
          </a:p>
          <a:p>
            <a:pPr lvl="0"/>
            <a:r>
              <a:rPr lang="en-US" dirty="0"/>
              <a:t>Command and control (C2) provide remote information on and control over the attack code.</a:t>
            </a:r>
          </a:p>
          <a:p>
            <a:pPr lvl="0"/>
            <a:r>
              <a:rPr lang="en-US" dirty="0"/>
              <a:t>Actions on objectives perform the desired operations on the target.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6AE942-F33D-49BA-BE5C-E72E76A24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8679870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C716A-44ED-411A-98C9-C6B46E970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Cyber kill chain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51651-BDDA-4B58-8CFE-5DF0900599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Gartner defined cyber kill chain.</a:t>
            </a:r>
          </a:p>
          <a:p>
            <a:r>
              <a:rPr lang="en-US" dirty="0"/>
              <a:t>Modified cyber kill chain for industrial control systems (Armando and </a:t>
            </a:r>
            <a:r>
              <a:rPr lang="en-US" dirty="0" err="1"/>
              <a:t>Compagna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Stage 1 prepares and executes a cyber intrusion.</a:t>
            </a:r>
          </a:p>
          <a:p>
            <a:pPr lvl="1"/>
            <a:r>
              <a:rPr lang="en-US" dirty="0"/>
              <a:t>Stage 2 develops and executes attack on industrial control system:</a:t>
            </a:r>
          </a:p>
          <a:p>
            <a:pPr lvl="2"/>
            <a:r>
              <a:rPr lang="en-US" dirty="0"/>
              <a:t>Attack development and tuning, validation, and the attack proper. </a:t>
            </a:r>
          </a:p>
          <a:p>
            <a:pPr lvl="1"/>
            <a:r>
              <a:rPr lang="en-US" dirty="0"/>
              <a:t>Constituent actions for attack phases: enabling includes triggering and delivering; initiating the attack includes modifying and injecting; supporting the attack includes hiding and amplifying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181D54-F528-4AB8-8125-F9E2A2615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5709793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18AAC-5088-4098-AB7A-BDF3065EE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A4257-190B-49DF-B29A-662E2324C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May be provided by:</a:t>
            </a:r>
          </a:p>
          <a:p>
            <a:pPr lvl="1"/>
            <a:r>
              <a:rPr lang="en-US" dirty="0"/>
              <a:t>Companies (Underwriters Laboratory).</a:t>
            </a:r>
          </a:p>
          <a:p>
            <a:pPr lvl="1"/>
            <a:r>
              <a:rPr lang="en-US" dirty="0"/>
              <a:t>Professional societies (IEEE, SAE).</a:t>
            </a:r>
          </a:p>
          <a:p>
            <a:pPr lvl="1"/>
            <a:r>
              <a:rPr lang="en-US" dirty="0"/>
              <a:t>Other organizations (ISO).</a:t>
            </a:r>
          </a:p>
          <a:p>
            <a:pPr lvl="1"/>
            <a:r>
              <a:rPr lang="en-US" dirty="0"/>
              <a:t>Government agencies (FAA).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AFBE01-5A23-4987-9075-B6EBE1E80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5809197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36221-C4C3-43D7-ADB2-B9450008C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Aircraft certification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8AD1B5-C38F-49ED-B0D6-05AE4B4BB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U. S. certification based on FAR Part 21.</a:t>
            </a:r>
          </a:p>
          <a:p>
            <a:r>
              <a:rPr lang="en-US" dirty="0"/>
              <a:t>Aircraft certification:</a:t>
            </a:r>
          </a:p>
          <a:p>
            <a:pPr lvl="1"/>
            <a:r>
              <a:rPr lang="en-US" dirty="0"/>
              <a:t>Type certificate for design.</a:t>
            </a:r>
          </a:p>
          <a:p>
            <a:pPr lvl="1"/>
            <a:r>
              <a:rPr lang="en-US" dirty="0"/>
              <a:t>Production certificate for production.</a:t>
            </a:r>
          </a:p>
          <a:p>
            <a:pPr lvl="1"/>
            <a:r>
              <a:rPr lang="en-US" dirty="0"/>
              <a:t>Airworthiness certificate for production and maintenance of the aircraft.</a:t>
            </a:r>
          </a:p>
          <a:p>
            <a:r>
              <a:rPr lang="en-US" dirty="0"/>
              <a:t>Type certification:</a:t>
            </a:r>
          </a:p>
          <a:p>
            <a:pPr lvl="1"/>
            <a:r>
              <a:rPr lang="en-US" dirty="0"/>
              <a:t>Design information, inspection and maintenance plans, flight tests.</a:t>
            </a:r>
          </a:p>
          <a:p>
            <a:pPr lvl="1"/>
            <a:r>
              <a:rPr lang="en-US" dirty="0"/>
              <a:t>Supplemental type certificates can certify post-manufacture modifications.</a:t>
            </a:r>
          </a:p>
          <a:p>
            <a:r>
              <a:rPr lang="en-US" dirty="0"/>
              <a:t>SAE ARP4761 provides guidelines for safety assessment of civil aircraft.</a:t>
            </a:r>
          </a:p>
          <a:p>
            <a:r>
              <a:rPr lang="en-US" dirty="0"/>
              <a:t>FAR Part 23 governs maintenance and alteration.</a:t>
            </a:r>
          </a:p>
          <a:p>
            <a:pPr lvl="1"/>
            <a:r>
              <a:rPr lang="en-US" dirty="0"/>
              <a:t>Any item permanently attached to the aircraft must be certified.</a:t>
            </a:r>
          </a:p>
          <a:p>
            <a:pPr lvl="1"/>
            <a:r>
              <a:rPr lang="en-US" dirty="0"/>
              <a:t>Airframe and Powerplant Mechanic is certified to sign off maintenance.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DB2C3D-0DD2-453C-A1E1-403E69E74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1254377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4EE6B-64F0-42F4-B922-011E0B131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Certification and systems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244C4-2342-4F5B-97B6-0B20084E0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FAR 25.1309 requires that airplane systems and associated components must be designed so that a failure that would prevent continued safe flight and landing is </a:t>
            </a:r>
            <a:r>
              <a:rPr lang="en-US" i="1" dirty="0"/>
              <a:t>extremely improbable</a:t>
            </a:r>
            <a:r>
              <a:rPr lang="en-US" dirty="0"/>
              <a:t> and that the occurrence of any other failure conditions that would reduce the capability of the airplane or ability of the crew to cope with adverse operating conditions is </a:t>
            </a:r>
            <a:r>
              <a:rPr lang="en-US" i="1" dirty="0"/>
              <a:t>improbable.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DAA09F-3426-4BC7-B38B-B0FE635BB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8227065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71630-B497-44D7-ADA1-D56319ED3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Fail-safe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79DB25-48D2-4B4B-9D35-9FB22D561E0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Designed integrity and quality including life limits.</a:t>
            </a:r>
          </a:p>
          <a:p>
            <a:pPr lvl="0"/>
            <a:r>
              <a:rPr lang="en-US" dirty="0"/>
              <a:t>Redundancy or backup systems.</a:t>
            </a:r>
          </a:p>
          <a:p>
            <a:pPr lvl="0"/>
            <a:r>
              <a:rPr lang="en-US" dirty="0"/>
              <a:t>Isolation of systems, components, and elements.</a:t>
            </a:r>
          </a:p>
          <a:p>
            <a:pPr lvl="0"/>
            <a:r>
              <a:rPr lang="en-US" dirty="0"/>
              <a:t>Proven reliability so that multiple, independent failures are unlikely to occur during the same flight.</a:t>
            </a:r>
          </a:p>
          <a:p>
            <a:pPr lvl="0"/>
            <a:r>
              <a:rPr lang="en-US" dirty="0"/>
              <a:t>Failure warning or indication.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168AF7-E4F9-467B-B6E9-13F3A340115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Flight crew procedures for use after failure detection.</a:t>
            </a:r>
          </a:p>
          <a:p>
            <a:pPr lvl="0"/>
            <a:r>
              <a:rPr lang="en-US" dirty="0"/>
              <a:t>Checkability or the ability to check a component’s condition.</a:t>
            </a:r>
          </a:p>
          <a:p>
            <a:pPr lvl="0"/>
            <a:r>
              <a:rPr lang="en-US" dirty="0"/>
              <a:t>Designed failure effects limits to limit the safety effects of a failure.</a:t>
            </a:r>
          </a:p>
          <a:p>
            <a:pPr lvl="0"/>
            <a:r>
              <a:rPr lang="en-US" dirty="0"/>
              <a:t>Designed failure path to control and direct the effects of a failure so as to limit its safety impact.</a:t>
            </a:r>
          </a:p>
          <a:p>
            <a:pPr lvl="0"/>
            <a:r>
              <a:rPr lang="en-US" dirty="0"/>
              <a:t>Margins or factors of safety.</a:t>
            </a:r>
          </a:p>
          <a:p>
            <a:pPr lvl="0"/>
            <a:r>
              <a:rPr lang="en-US" dirty="0"/>
              <a:t>Error tolerance.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C96629-E8D3-4111-B05F-DBDDBE7A6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3673862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30399-419C-4319-A842-03FF1A2CE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DO-178C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51E05-2DE7-4DAB-A760-8A8F014EA10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Used for avionics software certification in U. S., Canada, Europe.</a:t>
            </a:r>
          </a:p>
          <a:p>
            <a:r>
              <a:rPr lang="en-US" dirty="0"/>
              <a:t>Modified V process:</a:t>
            </a:r>
          </a:p>
          <a:p>
            <a:pPr lvl="1"/>
            <a:r>
              <a:rPr lang="en-US" dirty="0"/>
              <a:t>Functional requirements, hazard and safety analysis, and functional allocations identify the functions allocated to software and their development assurance level.</a:t>
            </a:r>
          </a:p>
          <a:p>
            <a:pPr lvl="1"/>
            <a:r>
              <a:rPr lang="en-US" dirty="0"/>
              <a:t>Software is refined from planning, through requirements, design, coding and integration.</a:t>
            </a:r>
          </a:p>
          <a:p>
            <a:pPr lvl="1"/>
            <a:r>
              <a:rPr lang="en-US" dirty="0"/>
              <a:t>The products of software development at various stages are fed into a system safety assessment that may update the system functional and hazard/safety analysis.</a:t>
            </a:r>
          </a:p>
          <a:p>
            <a:pPr lvl="1"/>
            <a:r>
              <a:rPr lang="en-US" dirty="0"/>
              <a:t>Software is verified, then the system is verified, with the results of software verification feeding into the system safety assessment.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60BA3D-9687-4B91-89A6-F6E915B8EAF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Design Assurance Level (DAL):</a:t>
            </a:r>
          </a:p>
          <a:p>
            <a:pPr lvl="0"/>
            <a:r>
              <a:rPr lang="en-US" dirty="0"/>
              <a:t>Level A is catastrophic, generally with airplane loss and possible deaths.</a:t>
            </a:r>
          </a:p>
          <a:p>
            <a:pPr lvl="0"/>
            <a:r>
              <a:rPr lang="en-US" dirty="0"/>
              <a:t>Level B is hazardous, reducing system performance or the ability of the crew to operate the aircraft.</a:t>
            </a:r>
          </a:p>
          <a:p>
            <a:pPr lvl="0"/>
            <a:r>
              <a:rPr lang="en-US" dirty="0"/>
              <a:t>C is major, significantly reducing the safety margin or increasing crew workload.</a:t>
            </a:r>
          </a:p>
          <a:p>
            <a:pPr lvl="0"/>
            <a:r>
              <a:rPr lang="en-US" dirty="0"/>
              <a:t>D is minor, slightly reducing the safety margin or increasing crew workload.</a:t>
            </a:r>
          </a:p>
          <a:p>
            <a:pPr lvl="0"/>
            <a:r>
              <a:rPr lang="en-US" dirty="0"/>
              <a:t>E is anomalous behavior that has no safety effect on the aircraft or pilot workload.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0E0C4-81B5-44E1-8618-C0407E682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157685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C0D32-DBD5-470E-8BA8-E868CA150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16729-ABFB-4E35-ACBC-58722E7E4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Risk: potential for loss or injury.</a:t>
            </a:r>
          </a:p>
          <a:p>
            <a:r>
              <a:rPr lang="en-US" dirty="0"/>
              <a:t>Risk can be minimized but not avoided.</a:t>
            </a:r>
          </a:p>
          <a:p>
            <a:pPr lvl="1"/>
            <a:r>
              <a:rPr lang="en-US" dirty="0"/>
              <a:t>Risk management may require trade-offs.</a:t>
            </a:r>
          </a:p>
          <a:p>
            <a:r>
              <a:rPr lang="en-US" dirty="0"/>
              <a:t>Risk management approaches:</a:t>
            </a:r>
          </a:p>
          <a:p>
            <a:pPr lvl="1"/>
            <a:r>
              <a:rPr lang="en-US" dirty="0"/>
              <a:t>Design for minimum risk.</a:t>
            </a:r>
          </a:p>
          <a:p>
            <a:pPr lvl="1"/>
            <a:r>
              <a:rPr lang="en-US" dirty="0"/>
              <a:t>Incorporate safety devices.</a:t>
            </a:r>
          </a:p>
          <a:p>
            <a:pPr lvl="1"/>
            <a:r>
              <a:rPr lang="en-US" dirty="0"/>
              <a:t>Provide warning devices.</a:t>
            </a:r>
          </a:p>
          <a:p>
            <a:pPr lvl="1"/>
            <a:r>
              <a:rPr lang="en-US" dirty="0"/>
              <a:t>Develop procedures and training.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2D0F48-C824-4D10-BFF3-8ED3185D2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6700374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52BDA-7B0B-457C-965B-1B7CBE310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ASTM F3269-17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F5C6364-1288-4850-975C-95619AA1D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Defines best practices for certification of UAVs with complex functions (machine learning, </a:t>
            </a:r>
            <a:r>
              <a:rPr lang="en-US" i="1" dirty="0"/>
              <a:t>etc.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Run-time assurance architecture includes recovery control functions.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60E51-F6B7-4472-87F2-BDF8C559F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5707855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8885D-0977-433B-A919-86A9EC027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Medical devices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F525F-E5C9-4277-8D7F-E6D5AF7FA9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components of medical devices or software-as-a-medical device must be validated.</a:t>
            </a:r>
          </a:p>
          <a:p>
            <a:r>
              <a:rPr lang="en-US" dirty="0"/>
              <a:t>Software used in device production or manufacturing quality systems must be validated.</a:t>
            </a:r>
          </a:p>
          <a:p>
            <a:r>
              <a:rPr lang="en-US" dirty="0"/>
              <a:t>Recalls between 1992-1998:</a:t>
            </a:r>
          </a:p>
          <a:p>
            <a:pPr lvl="1"/>
            <a:r>
              <a:rPr lang="en-US" dirty="0"/>
              <a:t>3140 total.</a:t>
            </a:r>
          </a:p>
          <a:p>
            <a:pPr lvl="1"/>
            <a:r>
              <a:rPr lang="en-US" dirty="0"/>
              <a:t>242 attributable to software, 192 due to software defects introduced by changes after the initial release.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52F55C-E8E9-40DD-AA28-33C612F73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8024550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4A59A-F7C1-4216-B74D-4B247F913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 9000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714052-774F-418D-9622-BCCE1DAB6E8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Family of quality standards.</a:t>
            </a:r>
          </a:p>
          <a:p>
            <a:r>
              <a:rPr lang="en-US" dirty="0"/>
              <a:t>Principles:</a:t>
            </a:r>
          </a:p>
          <a:p>
            <a:pPr lvl="1"/>
            <a:r>
              <a:rPr lang="en-US" dirty="0"/>
              <a:t>Customer focus to understand the needs of customers and align organizational objectives accordingly.</a:t>
            </a:r>
          </a:p>
          <a:p>
            <a:pPr lvl="1"/>
            <a:r>
              <a:rPr lang="en-US" dirty="0"/>
              <a:t>Leadership to establish a vision and challenging goals.</a:t>
            </a:r>
          </a:p>
          <a:p>
            <a:pPr lvl="1"/>
            <a:r>
              <a:rPr lang="en-US" dirty="0"/>
              <a:t>Engagement of people to use their abilities and make them accountable.</a:t>
            </a:r>
          </a:p>
          <a:p>
            <a:pPr lvl="1"/>
            <a:r>
              <a:rPr lang="en-US" dirty="0"/>
              <a:t>A process approach to activities.</a:t>
            </a:r>
          </a:p>
          <a:p>
            <a:pPr lvl="1"/>
            <a:r>
              <a:rPr lang="en-US" dirty="0"/>
              <a:t>Continual improvement of organizational capabilities.</a:t>
            </a:r>
          </a:p>
          <a:p>
            <a:pPr lvl="1"/>
            <a:r>
              <a:rPr lang="en-US" dirty="0"/>
              <a:t>Evidence-based decision making.</a:t>
            </a:r>
          </a:p>
          <a:p>
            <a:pPr lvl="1"/>
            <a:r>
              <a:rPr lang="en-US" dirty="0"/>
              <a:t>Manage relationships with suppliers.</a:t>
            </a:r>
          </a:p>
          <a:p>
            <a:pPr lvl="1"/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B047BC-30E5-423F-A02C-38CFBAC1807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ISO/IEC 15504 Automotive SPICE is process assessment model for automotive embedded computing systems:</a:t>
            </a:r>
          </a:p>
          <a:p>
            <a:pPr lvl="1"/>
            <a:r>
              <a:rPr lang="en-US" dirty="0"/>
              <a:t>Primary life cycle processes for supplier/customer interface.</a:t>
            </a:r>
          </a:p>
          <a:p>
            <a:pPr lvl="1"/>
            <a:r>
              <a:rPr lang="en-US" dirty="0"/>
              <a:t>Organizational life cycle processes.</a:t>
            </a:r>
          </a:p>
          <a:p>
            <a:pPr lvl="1"/>
            <a:r>
              <a:rPr lang="en-US" dirty="0"/>
              <a:t>Supporting life cycle processes.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AAE007-C591-44C8-89E4-9B5405696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5183046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AB336-2AB0-4736-A8F9-1BA5D19AF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design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1A6BA-DEB5-401B-8232-E6152114DE1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Software System Safety Handbook (Joint Services Computer Resources Management Group).</a:t>
            </a:r>
          </a:p>
          <a:p>
            <a:pPr lvl="1"/>
            <a:r>
              <a:rPr lang="en-US" dirty="0"/>
              <a:t>Safety planning by customer is an iterative process.</a:t>
            </a:r>
          </a:p>
          <a:p>
            <a:pPr lvl="1"/>
            <a:r>
              <a:rPr lang="en-US" dirty="0"/>
              <a:t>Alternates between requirements/safety policy and software safety plans.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AC49D7-887A-4C44-B3C9-16620A05C96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ISO 26262 is for functional safety of automotive E/E systems.</a:t>
            </a:r>
          </a:p>
          <a:p>
            <a:pPr lvl="1"/>
            <a:r>
              <a:rPr lang="en-US" dirty="0"/>
              <a:t>Guidelines only.</a:t>
            </a:r>
          </a:p>
          <a:p>
            <a:pPr lvl="1"/>
            <a:r>
              <a:rPr lang="en-US" dirty="0"/>
              <a:t>Subsystem’s hazards are identified and safety goals are specified.</a:t>
            </a:r>
          </a:p>
          <a:p>
            <a:pPr lvl="1"/>
            <a:r>
              <a:rPr lang="en-US" dirty="0"/>
              <a:t>QM for goals that can be achieved using a standard quality management system, levels A-D otherwise, with A least critical.</a:t>
            </a:r>
          </a:p>
          <a:p>
            <a:r>
              <a:rPr lang="en-US" dirty="0"/>
              <a:t>ASTM F3153 describes system-level test process for avionics systems safety.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F1F1B-D5F3-4947-9530-5D3D83FF6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8408776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0DF45-4BCE-4C06-B063-599817C9A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safety processes (</a:t>
            </a:r>
            <a:r>
              <a:rPr lang="en-US" dirty="0" err="1"/>
              <a:t>Tighlman</a:t>
            </a:r>
            <a:r>
              <a:rPr lang="en-US" dirty="0"/>
              <a:t> </a:t>
            </a:r>
            <a:r>
              <a:rPr lang="en-US" i="1" dirty="0"/>
              <a:t>et al.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274D9-FA88-44DA-AEC8-BD5F3899BC6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The software critical index of each safety-significant function is determined.</a:t>
            </a:r>
          </a:p>
          <a:p>
            <a:pPr lvl="0"/>
            <a:r>
              <a:rPr lang="en-US" dirty="0"/>
              <a:t>Software requirements hazard analysis derives the software requirements necessary to provide a safe implementation and mitigate hazards.</a:t>
            </a:r>
          </a:p>
          <a:p>
            <a:pPr lvl="0"/>
            <a:r>
              <a:rPr lang="en-US" dirty="0"/>
              <a:t>Software architectural hazard analysis is conducted on architectural documents and requirements. It is performed before the preliminary design review.</a:t>
            </a:r>
          </a:p>
          <a:p>
            <a:pPr lvl="0"/>
            <a:r>
              <a:rPr lang="en-US" dirty="0"/>
              <a:t>Software design hazard analysis expands the analysis to consider the planned implementation; it reviews each identified hazard and looks for new hazards. This step is performed before the critical design review.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9FA7CC-D4FF-4E12-AECB-BDD821C1D70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Code level hazard analysis analyzes safety-significant variables, typing, code flow analysis, and error processing.</a:t>
            </a:r>
          </a:p>
          <a:p>
            <a:pPr lvl="0"/>
            <a:r>
              <a:rPr lang="en-US" dirty="0"/>
              <a:t>Operator documentation safety review reviews user documents for adequacy and to identify additional hazards introduced by the documents.</a:t>
            </a:r>
          </a:p>
          <a:p>
            <a:pPr lvl="0"/>
            <a:r>
              <a:rPr lang="en-US" dirty="0"/>
              <a:t>Software safety testing verifies and validates all software safety requirements.</a:t>
            </a:r>
          </a:p>
          <a:p>
            <a:pPr lvl="0"/>
            <a:r>
              <a:rPr lang="en-US" dirty="0"/>
              <a:t>Formal review gives evidence for the process and resultant risk level of the design.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3C3121-5E31-46BD-8EAC-1219337E6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40390123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E87C4-6AA0-4D05-999E-262323725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DEB44-EAAA-4515-838B-4A77C344866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Alternate safety analysis methodology.</a:t>
            </a:r>
          </a:p>
          <a:p>
            <a:pPr lvl="1"/>
            <a:r>
              <a:rPr lang="en-US" dirty="0"/>
              <a:t>Goal-based or evidence-based.</a:t>
            </a:r>
          </a:p>
          <a:p>
            <a:pPr lvl="1"/>
            <a:r>
              <a:rPr lang="en-US" dirty="0"/>
              <a:t>Part of burden-of-proof on designers and managers.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9EC87C-E321-479A-9565-84D983F458D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The aim of the safety case.</a:t>
            </a:r>
          </a:p>
          <a:p>
            <a:pPr lvl="0"/>
            <a:r>
              <a:rPr lang="en-US" dirty="0"/>
              <a:t>The audience for the safety case and why it is being written.</a:t>
            </a:r>
          </a:p>
          <a:p>
            <a:pPr lvl="0"/>
            <a:r>
              <a:rPr lang="en-US" dirty="0"/>
              <a:t>The scope of the document.</a:t>
            </a:r>
          </a:p>
          <a:p>
            <a:pPr lvl="0"/>
            <a:r>
              <a:rPr lang="en-US" dirty="0"/>
              <a:t>A description of the system and its environment.</a:t>
            </a:r>
          </a:p>
          <a:p>
            <a:pPr lvl="0"/>
            <a:r>
              <a:rPr lang="en-US" dirty="0"/>
              <a:t>If created for a modification the system, a justification for the change.</a:t>
            </a:r>
          </a:p>
          <a:p>
            <a:pPr lvl="0"/>
            <a:r>
              <a:rPr lang="en-US" dirty="0"/>
              <a:t>A safety argument.</a:t>
            </a:r>
          </a:p>
          <a:p>
            <a:pPr lvl="0"/>
            <a:r>
              <a:rPr lang="en-US" dirty="0"/>
              <a:t>Supporting safety evidence.</a:t>
            </a:r>
          </a:p>
          <a:p>
            <a:pPr lvl="0"/>
            <a:r>
              <a:rPr lang="en-US" dirty="0"/>
              <a:t>Caveats, assumptions, and limitations.</a:t>
            </a:r>
          </a:p>
          <a:p>
            <a:pPr lvl="0"/>
            <a:r>
              <a:rPr lang="en-US" dirty="0"/>
              <a:t>Conclusions.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79093-0C47-4857-A695-E7C475FF0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8654583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EA388-B9E3-4664-9934-AE1E8AA0F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MISRA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E16CF9-0135-46C1-9767-AED955D2C26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Coding-level guidelines for automotive software.</a:t>
            </a:r>
          </a:p>
          <a:p>
            <a:r>
              <a:rPr lang="en-US" dirty="0"/>
              <a:t>MISRA Generic Modeling Design and Style Guidelines for directory names, file names, </a:t>
            </a:r>
            <a:r>
              <a:rPr lang="en-US" i="1" dirty="0"/>
              <a:t>etc.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66EF92-E538-4BBF-9419-8E5B3AD8134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MISRA C guideline examples:</a:t>
            </a:r>
          </a:p>
          <a:p>
            <a:pPr lvl="1"/>
            <a:r>
              <a:rPr lang="en-US" dirty="0"/>
              <a:t>No unreachable code.</a:t>
            </a:r>
          </a:p>
          <a:p>
            <a:pPr lvl="1"/>
            <a:r>
              <a:rPr lang="en-US" dirty="0"/>
              <a:t>A </a:t>
            </a:r>
            <a:r>
              <a:rPr lang="en-US" i="1" dirty="0"/>
              <a:t>typedef</a:t>
            </a:r>
            <a:r>
              <a:rPr lang="en-US" dirty="0"/>
              <a:t> name should be unique.</a:t>
            </a:r>
          </a:p>
          <a:p>
            <a:pPr lvl="1"/>
            <a:r>
              <a:rPr lang="en-US" dirty="0"/>
              <a:t>Macro and identifier names should be unique.</a:t>
            </a:r>
          </a:p>
          <a:p>
            <a:pPr lvl="1"/>
            <a:r>
              <a:rPr lang="en-US" dirty="0"/>
              <a:t>All </a:t>
            </a:r>
            <a:r>
              <a:rPr lang="en-US" i="1" dirty="0"/>
              <a:t>if…else</a:t>
            </a:r>
            <a:r>
              <a:rPr lang="en-US" dirty="0"/>
              <a:t> if constructs are terminated with an </a:t>
            </a:r>
            <a:r>
              <a:rPr lang="en-US" i="1" dirty="0"/>
              <a:t>else</a:t>
            </a:r>
            <a:r>
              <a:rPr lang="en-US" dirty="0"/>
              <a:t> clause.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B4F69-7F68-442B-96A3-32208E6A6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7593989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1C0823E-2593-4812-A942-B4C3BD559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 methodology (MISRA, ISO 26262)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B9091-C68E-4394-BFA1-DC0E373D7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9CEF980-D4E3-424F-BCDC-13B99EA8656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49" y="1825625"/>
            <a:ext cx="815970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193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C79C1-0DA7-42DD-AB85-E4E1C913A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design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A06C67-3E40-4855-8F80-17A9DC690B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Attack surface</a:t>
            </a:r>
            <a:r>
              <a:rPr lang="en-US" b="1" i="1" dirty="0"/>
              <a:t> </a:t>
            </a:r>
            <a:r>
              <a:rPr lang="en-US" dirty="0"/>
              <a:t>is set of interfaces (</a:t>
            </a:r>
            <a:r>
              <a:rPr lang="en-US" b="1" dirty="0"/>
              <a:t>attack vectors</a:t>
            </a:r>
            <a:r>
              <a:rPr lang="en-US" dirty="0"/>
              <a:t>) or locations where an attacker may extract or inject data.</a:t>
            </a:r>
          </a:p>
          <a:p>
            <a:r>
              <a:rPr lang="en-US" dirty="0"/>
              <a:t>Bell and </a:t>
            </a:r>
            <a:r>
              <a:rPr lang="en-US" dirty="0" err="1"/>
              <a:t>LaPadula</a:t>
            </a:r>
            <a:r>
              <a:rPr lang="en-US" dirty="0"/>
              <a:t> analyzed security using set theory.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28F9A2-72DF-43ED-82F6-36CA77AFA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5970971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8C47A-35AE-48CF-B6CA-D136A5B09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design principles (</a:t>
            </a:r>
            <a:r>
              <a:rPr lang="en-US" dirty="0" err="1"/>
              <a:t>Saltzer</a:t>
            </a:r>
            <a:r>
              <a:rPr lang="en-US" dirty="0"/>
              <a:t>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F56F6EA-6E57-41BE-B2E2-3FB58B7CCD4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i="1" dirty="0"/>
              <a:t>Economy of mechanism</a:t>
            </a:r>
            <a:r>
              <a:rPr lang="en-US" dirty="0"/>
              <a:t> reduces chances of flaws and faults that could compromise a security mechanism.</a:t>
            </a:r>
          </a:p>
          <a:p>
            <a:pPr lvl="0"/>
            <a:r>
              <a:rPr lang="en-US" i="1" dirty="0"/>
              <a:t>Fail-safe defaults</a:t>
            </a:r>
            <a:r>
              <a:rPr lang="en-US" dirty="0"/>
              <a:t> require that permission should be explicit and exclusion the default.</a:t>
            </a:r>
          </a:p>
          <a:p>
            <a:pPr lvl="0"/>
            <a:r>
              <a:rPr lang="en-US" i="1" dirty="0"/>
              <a:t>Complete mediation</a:t>
            </a:r>
            <a:r>
              <a:rPr lang="en-US" dirty="0"/>
              <a:t> ensures that every object access must be checked to ensure that the access is allowable</a:t>
            </a:r>
            <a:r>
              <a:rPr lang="en-US" i="1" dirty="0"/>
              <a:t>.</a:t>
            </a:r>
            <a:endParaRPr lang="en-US" dirty="0"/>
          </a:p>
          <a:p>
            <a:pPr lvl="0"/>
            <a:r>
              <a:rPr lang="en-US" i="1" dirty="0"/>
              <a:t>Open</a:t>
            </a:r>
            <a:r>
              <a:rPr lang="en-US" dirty="0"/>
              <a:t> design forbids reliance on what is now known as security-through-security.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7FA5A6-1A2C-4075-93BE-F0950BF71CD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i="1" dirty="0"/>
              <a:t>Separation of privilege</a:t>
            </a:r>
            <a:r>
              <a:rPr lang="en-US" dirty="0"/>
              <a:t> requires multiple keys for privilege.</a:t>
            </a:r>
          </a:p>
          <a:p>
            <a:pPr lvl="0"/>
            <a:r>
              <a:rPr lang="en-US" i="1" dirty="0"/>
              <a:t>Least privilege</a:t>
            </a:r>
            <a:r>
              <a:rPr lang="en-US" dirty="0"/>
              <a:t> causes programs and users to operate under the least set of privileges required to complete the task.</a:t>
            </a:r>
          </a:p>
          <a:p>
            <a:pPr lvl="0"/>
            <a:r>
              <a:rPr lang="en-US" i="1" dirty="0"/>
              <a:t>Least common mechanism</a:t>
            </a:r>
            <a:r>
              <a:rPr lang="en-US" dirty="0"/>
              <a:t> minimizes the commonality of mechanisms among users.</a:t>
            </a:r>
          </a:p>
          <a:p>
            <a:pPr lvl="0"/>
            <a:r>
              <a:rPr lang="en-US" i="1" dirty="0"/>
              <a:t>Psychological acceptability</a:t>
            </a:r>
            <a:r>
              <a:rPr lang="en-US" dirty="0"/>
              <a:t> promotes ease of use.</a:t>
            </a:r>
          </a:p>
          <a:p>
            <a:pPr lvl="0"/>
            <a:r>
              <a:rPr lang="en-US" i="1" dirty="0"/>
              <a:t>Work factor</a:t>
            </a:r>
            <a:r>
              <a:rPr lang="en-US" dirty="0"/>
              <a:t> identifies the amount of effort required for a hacker to subvert a mechanism.</a:t>
            </a:r>
          </a:p>
          <a:p>
            <a:pPr lvl="0"/>
            <a:r>
              <a:rPr lang="en-US" i="1" dirty="0"/>
              <a:t>Compromise recording</a:t>
            </a:r>
            <a:r>
              <a:rPr lang="en-US" dirty="0"/>
              <a:t> creates audit trails.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7E1B53-D757-4FA2-9F9C-92F7960C0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703875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78C34-5C39-43BD-A889-5B9D77021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AA84C-E779-410E-9C6F-7C603280F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Risk planning</a:t>
            </a:r>
            <a:r>
              <a:rPr lang="en-US" dirty="0"/>
              <a:t> provides an organized, managed process for the identification and mitigation of risks.</a:t>
            </a:r>
          </a:p>
          <a:p>
            <a:pPr lvl="0"/>
            <a:r>
              <a:rPr lang="en-US" b="1" dirty="0"/>
              <a:t>Risk assessment</a:t>
            </a:r>
            <a:r>
              <a:rPr lang="en-US" dirty="0"/>
              <a:t> identifies potential risks through system engineering documents and lessons learned.</a:t>
            </a:r>
          </a:p>
          <a:p>
            <a:pPr lvl="0"/>
            <a:r>
              <a:rPr lang="en-US" b="1" dirty="0"/>
              <a:t>Risk analysis</a:t>
            </a:r>
            <a:r>
              <a:rPr lang="en-US" dirty="0"/>
              <a:t> assesses the likelihood of risks and their potential consequences.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532342-5AD5-41E7-89C3-FA1A5892D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1153727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6DA8B-C19E-41E2-88D4-8B9B80C1E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MULTICS ring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8EC02-33E7-43FE-9CE7-61A448CCE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Concentrates on direct modification of information, not indirect modification.</a:t>
            </a:r>
          </a:p>
          <a:p>
            <a:r>
              <a:rPr lang="en-US" dirty="0"/>
              <a:t>Each information subject (module) and object (repository) is given an integrity level that does not change during its lifetime.</a:t>
            </a:r>
          </a:p>
          <a:p>
            <a:r>
              <a:rPr lang="en-US" dirty="0"/>
              <a:t>A subject may modify only an object whose integrity level is less than or equal to its own.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092033-72BD-454B-8106-B9DDA06D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0700769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4C352-3EA9-4612-A39D-87C59EAA8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NIST Platform Firmware </a:t>
            </a:r>
            <a:r>
              <a:rPr lang="en-US" dirty="0" err="1"/>
              <a:t>Resliency</a:t>
            </a:r>
            <a:r>
              <a:rPr lang="en-US" dirty="0"/>
              <a:t> Guidelines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5EEEC-8512-4184-8C9B-31E70D12797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Security mechanisms are based on roots of trust or rooted chains of trust.</a:t>
            </a:r>
          </a:p>
          <a:p>
            <a:pPr lvl="0"/>
            <a:r>
              <a:rPr lang="en-US" dirty="0"/>
              <a:t>Changeable firmware shall rely on root of trust update.</a:t>
            </a:r>
          </a:p>
          <a:p>
            <a:pPr lvl="0"/>
            <a:r>
              <a:rPr lang="en-US" dirty="0"/>
              <a:t>Devices with intrusion detection shall make use of root of trust for the detection services.</a:t>
            </a:r>
          </a:p>
          <a:p>
            <a:pPr lvl="0"/>
            <a:r>
              <a:rPr lang="en-US" dirty="0"/>
              <a:t>Recovery shall rely on root of trust.</a:t>
            </a:r>
          </a:p>
          <a:p>
            <a:pPr lvl="0"/>
            <a:r>
              <a:rPr lang="en-US" dirty="0"/>
              <a:t>The update mechanism will be the only mechanism for updating device firmware.</a:t>
            </a:r>
          </a:p>
          <a:p>
            <a:pPr lvl="0"/>
            <a:r>
              <a:rPr lang="en-US" dirty="0"/>
              <a:t>Flash shall be protected to be unmodifiable outside of an authenticated/</a:t>
            </a:r>
            <a:r>
              <a:rPr lang="en-US" dirty="0" err="1"/>
              <a:t>secire</a:t>
            </a:r>
            <a:r>
              <a:rPr lang="en-US" dirty="0"/>
              <a:t> update mechanism.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7548FAC-630A-47C7-BEE2-A12B410D1FC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Protection mechanisms cannot be bypassed.</a:t>
            </a:r>
          </a:p>
          <a:p>
            <a:pPr lvl="0"/>
            <a:r>
              <a:rPr lang="en-US" dirty="0"/>
              <a:t>Write protection of field non-upgradeable memory shall not be modifiable.</a:t>
            </a:r>
          </a:p>
          <a:p>
            <a:pPr lvl="0"/>
            <a:r>
              <a:rPr lang="en-US" dirty="0"/>
              <a:t>Critical data shall be modifiable only through the device or defined interfaces.</a:t>
            </a:r>
          </a:p>
          <a:p>
            <a:pPr lvl="0"/>
            <a:r>
              <a:rPr lang="en-US" dirty="0"/>
              <a:t>A successful attack on firmware shall not compromise the device’s detection capability.</a:t>
            </a:r>
          </a:p>
          <a:p>
            <a:pPr lvl="0"/>
            <a:r>
              <a:rPr lang="en-US" dirty="0"/>
              <a:t>The device shall perform integrity checks on critical data before use.</a:t>
            </a:r>
          </a:p>
          <a:p>
            <a:pPr lvl="0"/>
            <a:r>
              <a:rPr lang="en-US" dirty="0"/>
              <a:t>Firmware recovery mechanisms shall resist attacks against critical data or primary firmware image.</a:t>
            </a:r>
          </a:p>
          <a:p>
            <a:pPr lvl="0"/>
            <a:r>
              <a:rPr lang="en-US" dirty="0"/>
              <a:t>Critical data recovery mechanisms shall resist attacks.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13703-0449-4172-8F4F-9292BEE1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6403013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A0944-1139-41E9-943F-1FC6209E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NIST guidelines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B399B-3200-4832-B0C7-DDDF4DE35C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Incident response recommendations:</a:t>
            </a:r>
          </a:p>
          <a:p>
            <a:pPr lvl="1"/>
            <a:r>
              <a:rPr lang="en-US" dirty="0"/>
              <a:t>Creating a policy and plan for incident response.</a:t>
            </a:r>
          </a:p>
          <a:p>
            <a:pPr lvl="1"/>
            <a:r>
              <a:rPr lang="en-US" dirty="0"/>
              <a:t>Developing procedures to handle and report incidents.</a:t>
            </a:r>
          </a:p>
          <a:p>
            <a:pPr lvl="1"/>
            <a:r>
              <a:rPr lang="en-US" dirty="0"/>
              <a:t>The development of guidelines for communicating about incidents with outside parties.</a:t>
            </a:r>
          </a:p>
          <a:p>
            <a:pPr lvl="1"/>
            <a:r>
              <a:rPr lang="en-US" dirty="0"/>
              <a:t>Creation of a team structure and staffing model.</a:t>
            </a:r>
          </a:p>
          <a:p>
            <a:pPr lvl="1"/>
            <a:r>
              <a:rPr lang="en-US" dirty="0"/>
              <a:t>Establishing relationships with other parts of the organization.</a:t>
            </a:r>
          </a:p>
          <a:p>
            <a:pPr lvl="1"/>
            <a:r>
              <a:rPr lang="en-US" dirty="0"/>
              <a:t>Determining the services to be provided by the incident response team.</a:t>
            </a:r>
          </a:p>
          <a:p>
            <a:pPr lvl="1"/>
            <a:r>
              <a:rPr lang="en-US" dirty="0"/>
              <a:t>Staffing the response team and providing training.</a:t>
            </a:r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BA63CD-E2E6-48BA-A935-00240D13730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Guidelines for Smart Grid Cybersecurity identifies seven domains, logical interfaces are categorized based on their security characteristics.</a:t>
            </a:r>
          </a:p>
          <a:p>
            <a:r>
              <a:rPr lang="en-US" dirty="0"/>
              <a:t>NIST SP 800-53 provides U. S. Federal organizations with guidance on the management of information security risk.  </a:t>
            </a:r>
          </a:p>
          <a:p>
            <a:pPr lvl="1"/>
            <a:r>
              <a:rPr lang="en-US" dirty="0"/>
              <a:t>Based on a </a:t>
            </a:r>
            <a:r>
              <a:rPr lang="en-US" dirty="0" err="1"/>
              <a:t>muti</a:t>
            </a:r>
            <a:r>
              <a:rPr lang="en-US" dirty="0"/>
              <a:t>-tier model including organizations, mission/business processes, and information systems</a:t>
            </a:r>
          </a:p>
          <a:p>
            <a:r>
              <a:rPr lang="en-US" dirty="0"/>
              <a:t>ICS security:</a:t>
            </a:r>
          </a:p>
          <a:p>
            <a:pPr lvl="1"/>
            <a:r>
              <a:rPr lang="en-US" dirty="0"/>
              <a:t>develop the security business case; build and train a cross-functional team; identify charter and scope of team; define ICS policies and procedures; implement an ICS security risk management framework; provide training for ICS staff</a:t>
            </a:r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8DF32-2D6B-4E0A-96D6-F3907B5FF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4477998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A2ACC-8344-4A31-9C47-AE19800E1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Zero-day vulnerability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860B82-713C-4420-A1F5-E92DE3673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/>
              <a:t>zero-day vulnerability </a:t>
            </a:r>
            <a:r>
              <a:rPr lang="en-US" dirty="0"/>
              <a:t>is not known to those who are interested in mitigating the vulnerability.</a:t>
            </a:r>
          </a:p>
          <a:p>
            <a:r>
              <a:rPr lang="en-US" dirty="0"/>
              <a:t>Once known, referred to as </a:t>
            </a:r>
            <a:r>
              <a:rPr lang="en-US" b="1" dirty="0"/>
              <a:t>zero-day exploit</a:t>
            </a:r>
            <a:r>
              <a:rPr lang="en-US" dirty="0"/>
              <a:t>.</a:t>
            </a:r>
          </a:p>
          <a:p>
            <a:r>
              <a:rPr lang="en-US" dirty="0"/>
              <a:t>Possible detection methods:</a:t>
            </a:r>
          </a:p>
          <a:p>
            <a:pPr lvl="1"/>
            <a:r>
              <a:rPr lang="en-US" dirty="0"/>
              <a:t>Statistical analysis of attack profiles.</a:t>
            </a:r>
          </a:p>
          <a:p>
            <a:pPr lvl="1"/>
            <a:r>
              <a:rPr lang="en-US" dirty="0"/>
              <a:t>Signatures of known exploits.</a:t>
            </a:r>
          </a:p>
          <a:p>
            <a:pPr lvl="1"/>
            <a:r>
              <a:rPr lang="en-US" dirty="0"/>
              <a:t>Analysis of exploit’s behavior relative to the target.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5E26D-0A23-4C15-8998-A552F1D13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8826480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6ACD0-E51B-4B02-973C-E11B1EBB4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and contrast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2F192-C582-41D9-A801-8A7BFEC3B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Safety risk analysis is driven by requirements and is concentrated on the requirement phase.</a:t>
            </a:r>
          </a:p>
          <a:p>
            <a:pPr lvl="0"/>
            <a:r>
              <a:rPr lang="en-US" dirty="0"/>
              <a:t>Security vulnerability analysis is driven by the system structure and concentrated at the architecture phase and, to some extent, at coding.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7932E8-B09D-4EDB-9ADD-CAC6AF45A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7687592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70D1F-387F-479B-952E-6BEAE9C55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and contrast, </a:t>
            </a:r>
            <a:r>
              <a:rPr lang="en-US" i="1" dirty="0"/>
              <a:t>cont’d.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0D6977-C24C-4E99-9724-E0F4DE30EF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existing, installed devices are insecure, creating long-term problems.</a:t>
            </a:r>
          </a:p>
          <a:p>
            <a:r>
              <a:rPr lang="en-US" dirty="0"/>
              <a:t>Traditional IT applications are often transaction-oriented. CPS and IoT systems may not be easily modeled as transactions.</a:t>
            </a:r>
          </a:p>
          <a:p>
            <a:r>
              <a:rPr lang="en-US" dirty="0"/>
              <a:t>Physical plant attacks:</a:t>
            </a:r>
          </a:p>
          <a:p>
            <a:pPr lvl="1"/>
            <a:r>
              <a:rPr lang="en-US" dirty="0"/>
              <a:t>Timing attacks.</a:t>
            </a:r>
          </a:p>
          <a:p>
            <a:pPr lvl="1"/>
            <a:r>
              <a:rPr lang="en-US" dirty="0"/>
              <a:t>Replay attacks.</a:t>
            </a:r>
          </a:p>
          <a:p>
            <a:r>
              <a:rPr lang="en-US" dirty="0"/>
              <a:t>Safety design often assumes that system designers control characteristics of their components, may not be true for embedded  software.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C2C182-646A-491F-9D87-9EA9868E2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3635691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9B371-1E4B-4362-9F10-2F3E2C02F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reporting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49DC6A-A9CB-4147-A33C-68E01724C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Safety incident reporting is widely practiced, may be mandated by law or regulation.</a:t>
            </a:r>
          </a:p>
          <a:p>
            <a:r>
              <a:rPr lang="en-US" dirty="0"/>
              <a:t>Computer security violations may be collected by several different organizations:</a:t>
            </a:r>
          </a:p>
          <a:p>
            <a:pPr lvl="1"/>
            <a:r>
              <a:rPr lang="en-US" dirty="0"/>
              <a:t>U. S. CERT.</a:t>
            </a:r>
          </a:p>
          <a:p>
            <a:pPr lvl="1"/>
            <a:r>
              <a:rPr lang="en-US" dirty="0"/>
              <a:t>Internet Crime Complaint Center.</a:t>
            </a:r>
          </a:p>
          <a:p>
            <a:pPr lvl="1"/>
            <a:r>
              <a:rPr lang="en-US" dirty="0"/>
              <a:t>DHS National Infrastructure Coordinating Center.</a:t>
            </a:r>
          </a:p>
          <a:p>
            <a:r>
              <a:rPr lang="en-US" dirty="0"/>
              <a:t>Private organizations may not always report security breaches.</a:t>
            </a:r>
          </a:p>
          <a:p>
            <a:r>
              <a:rPr lang="en-US" dirty="0"/>
              <a:t>V methodology assumes that risks are known early in the </a:t>
            </a:r>
            <a:r>
              <a:rPr lang="en-US"/>
              <a:t>design process.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5018F8-C050-45DD-AEA3-5AC3F4E8E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535264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51D-3FBA-4151-BD7F-F45DA1A1B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D821D-24CA-4CCE-891F-740F4871D4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Controlled</a:t>
            </a:r>
            <a:r>
              <a:rPr lang="en-US" dirty="0"/>
              <a:t> or </a:t>
            </a:r>
            <a:r>
              <a:rPr lang="en-US" b="1" dirty="0"/>
              <a:t>eliminated risk </a:t>
            </a:r>
            <a:r>
              <a:rPr lang="en-US" dirty="0"/>
              <a:t>can be managed through design process.</a:t>
            </a:r>
          </a:p>
          <a:p>
            <a:r>
              <a:rPr lang="en-US" b="1" dirty="0"/>
              <a:t>Residual risk </a:t>
            </a:r>
            <a:r>
              <a:rPr lang="en-US" dirty="0"/>
              <a:t>cannot be controlled or eliminated.</a:t>
            </a:r>
          </a:p>
          <a:p>
            <a:pPr lvl="1"/>
            <a:r>
              <a:rPr lang="en-US" dirty="0"/>
              <a:t>May come from identified or unidentified sources.</a:t>
            </a:r>
          </a:p>
          <a:p>
            <a:r>
              <a:rPr lang="en-US" b="1" dirty="0"/>
              <a:t>Unacceptable risk </a:t>
            </a:r>
            <a:r>
              <a:rPr lang="en-US" dirty="0"/>
              <a:t>cannot be tolerated.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0A7F63-E8F6-47C9-8D58-CD8E73496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847605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4AB9E-77F1-4A6F-8CDF-21508B149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 modes and effects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CB05D-4F65-465E-B98B-500706F50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hazard is a precondition for a mishap.</a:t>
            </a:r>
          </a:p>
          <a:p>
            <a:r>
              <a:rPr lang="en-US" dirty="0"/>
              <a:t>Failure modes and effects analysis (FEMA) identifies likelihood and severity of hazards.</a:t>
            </a:r>
          </a:p>
          <a:p>
            <a:pPr lvl="1"/>
            <a:r>
              <a:rPr lang="en-US" dirty="0"/>
              <a:t>Results can be used for risk modeling and management.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B02734-61E2-4FFB-8034-580D79A97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203876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8A29B-A10F-467E-91EE-6A5938AEE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Hazard risk index matrix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E04020-2A03-4A9D-8CF0-47BE583A3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242B486-6B3E-4FF3-8584-AA0191C29A5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00413"/>
            <a:ext cx="10086080" cy="398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015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F328C-13EE-40BB-AB48-241E2FF62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priority number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0B7094B-0AE9-4DF5-A223-F12EF84819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Product of three factors:</a:t>
                </a:r>
              </a:p>
              <a:p>
                <a:pPr lvl="1"/>
                <a:r>
                  <a:rPr lang="en-US" dirty="0"/>
                  <a:t>The severity of the risk.</a:t>
                </a:r>
              </a:p>
              <a:p>
                <a:pPr lvl="1"/>
                <a:r>
                  <a:rPr lang="en-US" dirty="0"/>
                  <a:t>The likelihood of occurrence of the risk.</a:t>
                </a:r>
              </a:p>
              <a:p>
                <a:pPr lvl="1"/>
                <a:r>
                  <a:rPr lang="en-US" dirty="0"/>
                  <a:t>The system’s ability to detect the failure mode or its cause.</a:t>
                </a:r>
              </a:p>
              <a:p>
                <a:r>
                  <a:rPr lang="en-US" dirty="0"/>
                  <a:t>Risk priority number </a:t>
                </a:r>
                <a14:m>
                  <m:oMath xmlns:m="http://schemas.openxmlformats.org/officeDocument/2006/math">
                    <m:r>
                      <a:rPr lang="en-US" i="1"/>
                      <m:t>𝑅𝑃𝑁</m:t>
                    </m:r>
                    <m:r>
                      <a:rPr lang="en-US" i="1"/>
                      <m:t>=</m:t>
                    </m:r>
                    <m:r>
                      <a:rPr lang="en-US" i="1"/>
                      <m:t>𝑆</m:t>
                    </m:r>
                    <m:r>
                      <a:rPr lang="en-US" i="1"/>
                      <m:t>×</m:t>
                    </m:r>
                    <m:r>
                      <a:rPr lang="en-US" i="1"/>
                      <m:t>𝑂</m:t>
                    </m:r>
                    <m:r>
                      <a:rPr lang="en-US" i="1"/>
                      <m:t>×</m:t>
                    </m:r>
                    <m:r>
                      <a:rPr lang="en-US" i="1"/>
                      <m:t>𝐷</m:t>
                    </m:r>
                  </m:oMath>
                </a14:m>
                <a:r>
                  <a:rPr lang="en-US" dirty="0"/>
                  <a:t>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0B7094B-0AE9-4DF5-A223-F12EF84819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559525-33D6-40E7-BAE3-522CCC678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551029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81734-DD87-4BCB-81AA-8F8CE4DE5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Dependability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4F8BF-4465-4C88-90F0-89E15E42D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Avizienis</a:t>
            </a:r>
            <a:r>
              <a:rPr lang="en-US" dirty="0"/>
              <a:t> and </a:t>
            </a:r>
            <a:r>
              <a:rPr lang="en-US" dirty="0" err="1"/>
              <a:t>Laprie</a:t>
            </a:r>
            <a:r>
              <a:rPr lang="en-US" dirty="0"/>
              <a:t>: </a:t>
            </a:r>
            <a:r>
              <a:rPr lang="en-US" b="1" dirty="0"/>
              <a:t>dependability</a:t>
            </a:r>
            <a:r>
              <a:rPr lang="en-US" dirty="0"/>
              <a:t> of computer system is justified reliance on its ability to provide its intended service.</a:t>
            </a:r>
          </a:p>
          <a:p>
            <a:r>
              <a:rPr lang="en-US" dirty="0"/>
              <a:t>A </a:t>
            </a:r>
            <a:r>
              <a:rPr lang="en-US" b="1" dirty="0"/>
              <a:t>fault</a:t>
            </a:r>
            <a:r>
              <a:rPr lang="en-US" dirty="0"/>
              <a:t> may cause a system failure expressed as an </a:t>
            </a:r>
            <a:r>
              <a:rPr lang="en-US" b="1" dirty="0"/>
              <a:t>error</a:t>
            </a:r>
            <a:r>
              <a:rPr lang="en-US" dirty="0"/>
              <a:t>.</a:t>
            </a:r>
          </a:p>
          <a:p>
            <a:r>
              <a:rPr lang="en-US" dirty="0"/>
              <a:t>Faults may be </a:t>
            </a:r>
            <a:r>
              <a:rPr lang="en-US" b="1" dirty="0"/>
              <a:t>physical</a:t>
            </a:r>
            <a:r>
              <a:rPr lang="en-US" dirty="0"/>
              <a:t> or </a:t>
            </a:r>
            <a:r>
              <a:rPr lang="en-US" b="1" dirty="0"/>
              <a:t>human-made</a:t>
            </a:r>
            <a:r>
              <a:rPr lang="en-US" dirty="0"/>
              <a:t>.</a:t>
            </a:r>
          </a:p>
          <a:p>
            <a:r>
              <a:rPr lang="en-US" dirty="0"/>
              <a:t>Faults may be </a:t>
            </a:r>
            <a:r>
              <a:rPr lang="en-US" b="1" dirty="0"/>
              <a:t>permanent</a:t>
            </a:r>
            <a:r>
              <a:rPr lang="en-US" dirty="0"/>
              <a:t> or </a:t>
            </a:r>
            <a:r>
              <a:rPr lang="en-US" b="1" dirty="0"/>
              <a:t>transient</a:t>
            </a:r>
            <a:r>
              <a:rPr lang="en-US" dirty="0"/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273D02-19BB-4074-A168-FF37A8BFF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4163337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3349</Words>
  <Application>Microsoft Office PowerPoint</Application>
  <PresentationFormat>Widescreen</PresentationFormat>
  <Paragraphs>413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Arial</vt:lpstr>
      <vt:lpstr>Calibri</vt:lpstr>
      <vt:lpstr>Calibri Light</vt:lpstr>
      <vt:lpstr>Times New Roman</vt:lpstr>
      <vt:lpstr>Office Theme</vt:lpstr>
      <vt:lpstr>Safety and Security Design Processes</vt:lpstr>
      <vt:lpstr>Definitions</vt:lpstr>
      <vt:lpstr>Risk management</vt:lpstr>
      <vt:lpstr>Safety management</vt:lpstr>
      <vt:lpstr>Risk model</vt:lpstr>
      <vt:lpstr>Failure modes and effects analysis</vt:lpstr>
      <vt:lpstr>Hazard risk index matrix</vt:lpstr>
      <vt:lpstr>Risk priority number</vt:lpstr>
      <vt:lpstr>Dependability</vt:lpstr>
      <vt:lpstr>Safety</vt:lpstr>
      <vt:lpstr>Fault models</vt:lpstr>
      <vt:lpstr>System failure analysis</vt:lpstr>
      <vt:lpstr>Functional Hazard Analysis worksheet</vt:lpstr>
      <vt:lpstr>FHA methodology</vt:lpstr>
      <vt:lpstr>Fault Tree Analysis</vt:lpstr>
      <vt:lpstr>FTA symbols</vt:lpstr>
      <vt:lpstr>Event tree</vt:lpstr>
      <vt:lpstr>Failure Mode Effects Analysis worksheet</vt:lpstr>
      <vt:lpstr>Attack tree</vt:lpstr>
      <vt:lpstr>Howard’s model of computer and network attacks</vt:lpstr>
      <vt:lpstr>Microsoft STRIDE model</vt:lpstr>
      <vt:lpstr>NIST</vt:lpstr>
      <vt:lpstr>Intrusion kill chain (Hutchins et al.)</vt:lpstr>
      <vt:lpstr>Cyber kill chain</vt:lpstr>
      <vt:lpstr>Certification</vt:lpstr>
      <vt:lpstr>Aircraft certification</vt:lpstr>
      <vt:lpstr>Certification and systems analysis</vt:lpstr>
      <vt:lpstr>Fail-safe design</vt:lpstr>
      <vt:lpstr>DO-178C</vt:lpstr>
      <vt:lpstr>ASTM F3269-17</vt:lpstr>
      <vt:lpstr>Medical devices</vt:lpstr>
      <vt:lpstr>ISO 9000</vt:lpstr>
      <vt:lpstr>Safety design processes</vt:lpstr>
      <vt:lpstr>Software safety processes (Tighlman et al.)</vt:lpstr>
      <vt:lpstr>Safety case</vt:lpstr>
      <vt:lpstr>MISRA</vt:lpstr>
      <vt:lpstr>V methodology (MISRA, ISO 26262)</vt:lpstr>
      <vt:lpstr>Security design processes</vt:lpstr>
      <vt:lpstr>Security design principles (Saltzer)</vt:lpstr>
      <vt:lpstr>MULTICS ring policy</vt:lpstr>
      <vt:lpstr>NIST Platform Firmware Resliency Guidelines</vt:lpstr>
      <vt:lpstr>NIST guidelines</vt:lpstr>
      <vt:lpstr>Zero-day vulnerability</vt:lpstr>
      <vt:lpstr>Compare and contrast</vt:lpstr>
      <vt:lpstr>Compare and contrast, cont’d.</vt:lpstr>
      <vt:lpstr>Incident reporting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Safety and Security Landscape</dc:title>
  <dc:creator>USer</dc:creator>
  <cp:lastModifiedBy>USer</cp:lastModifiedBy>
  <cp:revision>29</cp:revision>
  <dcterms:created xsi:type="dcterms:W3CDTF">2019-06-12T23:56:28Z</dcterms:created>
  <dcterms:modified xsi:type="dcterms:W3CDTF">2019-06-13T02:00:35Z</dcterms:modified>
</cp:coreProperties>
</file>